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3" r:id="rId2"/>
    <p:sldId id="339" r:id="rId3"/>
    <p:sldId id="422" r:id="rId4"/>
    <p:sldId id="429" r:id="rId5"/>
    <p:sldId id="428" r:id="rId6"/>
    <p:sldId id="426" r:id="rId7"/>
    <p:sldId id="427" r:id="rId8"/>
    <p:sldId id="430" r:id="rId9"/>
    <p:sldId id="431" r:id="rId10"/>
    <p:sldId id="432" r:id="rId11"/>
    <p:sldId id="433" r:id="rId12"/>
    <p:sldId id="434" r:id="rId13"/>
    <p:sldId id="436" r:id="rId14"/>
    <p:sldId id="384" r:id="rId15"/>
    <p:sldId id="420" r:id="rId16"/>
    <p:sldId id="393" r:id="rId17"/>
    <p:sldId id="419" r:id="rId18"/>
    <p:sldId id="435" r:id="rId19"/>
    <p:sldId id="400" r:id="rId20"/>
    <p:sldId id="403" r:id="rId21"/>
    <p:sldId id="404" r:id="rId22"/>
    <p:sldId id="395" r:id="rId23"/>
    <p:sldId id="407" r:id="rId24"/>
    <p:sldId id="402" r:id="rId25"/>
    <p:sldId id="405" r:id="rId26"/>
    <p:sldId id="408" r:id="rId27"/>
    <p:sldId id="401" r:id="rId28"/>
    <p:sldId id="409" r:id="rId29"/>
    <p:sldId id="399" r:id="rId30"/>
    <p:sldId id="416" r:id="rId31"/>
    <p:sldId id="411" r:id="rId32"/>
    <p:sldId id="410" r:id="rId33"/>
    <p:sldId id="418" r:id="rId34"/>
    <p:sldId id="398" r:id="rId35"/>
    <p:sldId id="412" r:id="rId36"/>
    <p:sldId id="413" r:id="rId37"/>
    <p:sldId id="414" r:id="rId38"/>
    <p:sldId id="415" r:id="rId39"/>
    <p:sldId id="421" r:id="rId40"/>
    <p:sldId id="417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2051" autoAdjust="0"/>
  </p:normalViewPr>
  <p:slideViewPr>
    <p:cSldViewPr snapToGrid="0">
      <p:cViewPr varScale="1">
        <p:scale>
          <a:sx n="55" d="100"/>
          <a:sy n="55" d="100"/>
        </p:scale>
        <p:origin x="11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2BD6-F7F3-496D-B62B-63DD2848BD6C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60BA-5F7A-4254-9C97-0951427711D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16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Nous allons nous intéresser à beaucoup de choses :</a:t>
            </a:r>
          </a:p>
          <a:p>
            <a:r>
              <a:rPr lang="fr-BE" dirty="0"/>
              <a:t>Répertorier les algorithmes classiques.</a:t>
            </a:r>
          </a:p>
          <a:p>
            <a:r>
              <a:rPr lang="fr-BE" dirty="0"/>
              <a:t>Calculer leurs coûts.</a:t>
            </a:r>
          </a:p>
          <a:p>
            <a:r>
              <a:rPr lang="fr-BE" dirty="0"/>
              <a:t>Comprendre la différence entre une table de taille fixe et une table de taille variable.</a:t>
            </a:r>
          </a:p>
          <a:p>
            <a:r>
              <a:rPr lang="fr-BE" dirty="0"/>
              <a:t>Découvrir en Java comment faire des ajouts et des suppressions dans une table où l’ordre des éléments n’a aucune importance.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7205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ajouterions-nous un 32</a:t>
            </a:r>
            <a:r>
              <a:rPr lang="fr-BE" baseline="30000" dirty="0"/>
              <a:t>ème</a:t>
            </a:r>
            <a:r>
              <a:rPr lang="fr-BE" dirty="0"/>
              <a:t> jour au mois de janvier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Le nombre de membres du jury est 8 </a:t>
            </a:r>
            <a:r>
              <a:rPr lang="fr-BE" dirty="0">
                <a:sym typeface="Wingdings" panose="05000000000000000000" pitchFamily="2" charset="2"/>
              </a:rPr>
              <a:t> 8 cotes</a:t>
            </a:r>
            <a:endParaRPr lang="fr-BE" dirty="0"/>
          </a:p>
          <a:p>
            <a:r>
              <a:rPr lang="fr-BE" dirty="0"/>
              <a:t>Le vol a eu lieu, les coordonnées ont été enregistrées. Pourquoi ajouterions-nous une coordonnée au vol ?</a:t>
            </a:r>
          </a:p>
          <a:p>
            <a:r>
              <a:rPr lang="fr-BE" dirty="0"/>
              <a:t>Le joueur doit deviner le mot colibri. Pourquoi ajouterions-nous une lettre au mot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101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Pourquoi retirions-nous un  jour au mois de janvier ? Par exemple, n décide qu’il n’y a plus de 18 janvier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Pourquoi retirions-nous une lettre du mot à trouver. Par exemple, le mot à trouver est colibri, mais en cours de jeu le mot deviendrait </a:t>
            </a:r>
            <a:r>
              <a:rPr lang="fr-BE" dirty="0" err="1"/>
              <a:t>colibi</a:t>
            </a:r>
            <a:r>
              <a:rPr lang="fr-BE" dirty="0"/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…</a:t>
            </a:r>
          </a:p>
          <a:p>
            <a:r>
              <a:rPr lang="fr-BE" dirty="0"/>
              <a:t>Le vol a eu lieu, les coordonnées ont été enregistrées. Pourquoi ajouterions-nous une coordonnée au vol ?</a:t>
            </a:r>
          </a:p>
          <a:p>
            <a:r>
              <a:rPr lang="fr-BE" dirty="0"/>
              <a:t>Le joueur doit deviner le mot colibri. Pourquoi ajouterions-nous une lettre au mot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219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Toutes ces classes contiennent des tables de taille fixe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466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Il n’y a pas que des tables de taille fixe ! La table peut servir de stockage.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803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Beaucoup de méthodes reviennent d’une classe à l’autre et s’implémente de façon similaire </a:t>
            </a:r>
            <a:r>
              <a:rPr lang="fr-BE" dirty="0">
                <a:sym typeface="Wingdings" panose="05000000000000000000" pitchFamily="2" charset="2"/>
              </a:rPr>
              <a:t> algorithmes classiques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0170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les tables de taille variable, le nombre d’éléments varie dans le temps. Les méthodes « classiques » à ajouter sont les méthodes d’ajout et de suppression.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46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n’essaye pas de chiffrer le coût. On veut juste savoir s’il dépend de la taille de la table</a:t>
            </a:r>
          </a:p>
          <a:p>
            <a:r>
              <a:rPr lang="fr-BE" dirty="0"/>
              <a:t>Ce n’est pas le coût en terme de capacité mémoire ! Il est évident que plus la taille de la table est élevée, plus elle va prendre de la place en mémoire.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752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Toujours « imaginer » le pire des cas pour les méthodes avec arrêt prématuré du parcours de la table (pas de O(N/2) par exemple)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02305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Pour estimer le coût d’une méthode, intéressons-nous à son algorithme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72361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table va servir à stocker les participants à une croisière . Dans cet exemple, il y a déjà un participant : Pierre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68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Une année compte 12 mois – Une semaine compte 7 jours – Le mois de janvier compte 31 jours – classe </a:t>
            </a:r>
            <a:r>
              <a:rPr lang="fr-BE" dirty="0" err="1"/>
              <a:t>Temperatures</a:t>
            </a:r>
            <a:r>
              <a:rPr lang="fr-BE" dirty="0"/>
              <a:t> </a:t>
            </a:r>
            <a:r>
              <a:rPr lang="fr-BE" dirty="0">
                <a:sym typeface="Wingdings" panose="05000000000000000000" pitchFamily="2" charset="2"/>
              </a:rPr>
              <a:t> les températures d’un mois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3812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ajoute Léa.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0861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ajoute Tim,   On ajoute … Attention, cela ne se passe pas si facilement que cela en Java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079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Il faut créer une table avant de pouvoir l’utilisée.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0899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Avant de commencer à ajouter le premier participant à la croisière, il a fallu créer la table. Dans cet exemple de représentation mémoire, la table a une taille de 6.</a:t>
            </a:r>
          </a:p>
          <a:p>
            <a:r>
              <a:rPr lang="fr-BE" dirty="0"/>
              <a:t>La table est prête à accueillir jusqu’à 6 participants. Mais juste après création, toutes les cases sont vides (</a:t>
            </a:r>
            <a:r>
              <a:rPr lang="fr-BE" dirty="0" err="1"/>
              <a:t>null</a:t>
            </a:r>
            <a:r>
              <a:rPr lang="fr-BE" dirty="0"/>
              <a:t>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65387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</a:t>
            </a:r>
            <a:r>
              <a:rPr lang="fr-BE" baseline="30000" dirty="0"/>
              <a:t>er</a:t>
            </a:r>
            <a:r>
              <a:rPr lang="fr-BE" dirty="0"/>
              <a:t> ajout. Cela paraît évident : on va placer le 1</a:t>
            </a:r>
            <a:r>
              <a:rPr lang="fr-BE" baseline="30000" dirty="0"/>
              <a:t>er</a:t>
            </a:r>
            <a:r>
              <a:rPr lang="fr-BE" dirty="0"/>
              <a:t> participant dans la 1</a:t>
            </a:r>
            <a:r>
              <a:rPr lang="fr-BE" baseline="30000" dirty="0"/>
              <a:t>ère</a:t>
            </a:r>
            <a:r>
              <a:rPr lang="fr-BE" dirty="0"/>
              <a:t> case.</a:t>
            </a:r>
          </a:p>
          <a:p>
            <a:r>
              <a:rPr lang="fr-BE" dirty="0"/>
              <a:t>Il faut faire attention au vocabulaire : parler de taille c’est ambigu. </a:t>
            </a:r>
            <a:r>
              <a:rPr lang="fr-BE" dirty="0" err="1"/>
              <a:t>t.length</a:t>
            </a:r>
            <a:r>
              <a:rPr lang="fr-BE" dirty="0"/>
              <a:t> = 6 et pourtant, il n’y a qu’un participant.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27334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taille physique reste toujours la même. La taille logique varie. Table de taille variable.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1905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table contient maintenant 3 participants. La table peut en contenir jusqu’à 6 participants.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83322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Si la table est de taille variable, il est indispensable de retenir le nombre d’éléments qu’elle contient effectivement.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0045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Les différentes méthodes s’intéressent aux participants présents. Les participants présents sont placés en début de table. La fin de la table existe physiquement mais peut-être inoccupée logiquement.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4938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Veut-on placer les participants selon l’ordre des inscriptions ?  Si Pierre s’est inscrit avant Léa, Pierre doit se placer avant Léa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Veut-on placer les participants selon l’ordre alphabétique des noms ? Si on suit l’ordre alphabétique  Léa doit apparaître avant Pierre !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412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Eliminatoires d’un championnat de gymnastique. Il y a 8 membres dans le jury. Chaque candidat va recevoir 8 cotes.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5737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va commencer (cette semaine) par quelque chose de simple.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125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Attention. On dit qu’on place en « fin » de table. On oublie l’obligation Java de travailler avec une table trop grande. </a:t>
            </a:r>
          </a:p>
          <a:p>
            <a:r>
              <a:rPr lang="fr-BE" dirty="0"/>
              <a:t>Ce n’est pas à la fin d la table prévue par Java !</a:t>
            </a:r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550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Comme l’ordre n’a aucune importance. On va au plus simple :</a:t>
            </a:r>
          </a:p>
          <a:p>
            <a:r>
              <a:rPr lang="fr-BE" dirty="0"/>
              <a:t>Léa est remplacé par Marie.</a:t>
            </a:r>
          </a:p>
          <a:p>
            <a:r>
              <a:rPr lang="fr-BE" dirty="0"/>
              <a:t>C’est le moins coûteux. </a:t>
            </a:r>
          </a:p>
          <a:p>
            <a:r>
              <a:rPr lang="fr-BE" dirty="0"/>
              <a:t>Attention à nouveau ici à l’ambiguïté : On ne remplace pas par le dernier élément de la table Java, c’est le dernier élément qui existe réellement dans cette table.</a:t>
            </a:r>
          </a:p>
          <a:p>
            <a:r>
              <a:rPr lang="fr-BE" dirty="0"/>
              <a:t>(On n’est pas obligé de remettre le dernier à </a:t>
            </a:r>
            <a:r>
              <a:rPr lang="fr-BE" dirty="0" err="1"/>
              <a:t>null</a:t>
            </a:r>
            <a:r>
              <a:rPr lang="fr-BE" dirty="0"/>
              <a:t>. C’est inutile, il existe encore physiquement, mais plus logiquement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9790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recherche dans une table a un coût en O(N). L’acte de suppression est en O(1), mais avant de supprimer, il faut d’abord trouver l’élément à supprimer.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7310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Si on ne refuse pas les ajouts et qu’on arrête pas de faire des ajouts, un moment donné on va être coincé.</a:t>
            </a:r>
          </a:p>
          <a:p>
            <a:r>
              <a:rPr lang="fr-BE" dirty="0"/>
              <a:t>Plus de place dans la table.</a:t>
            </a:r>
          </a:p>
          <a:p>
            <a:r>
              <a:rPr lang="fr-BE" dirty="0"/>
              <a:t>Dans certains cas, on n’a aucune idée de la taille à prévoir.</a:t>
            </a:r>
          </a:p>
          <a:p>
            <a:r>
              <a:rPr lang="fr-BE" dirty="0"/>
              <a:t>Par exemple, une table qui contient des clients.</a:t>
            </a:r>
          </a:p>
          <a:p>
            <a:r>
              <a:rPr lang="fr-BE" dirty="0"/>
              <a:t>Va-t-on refuser des clients car on n’en avait pas prévu autant au départ ?</a:t>
            </a:r>
          </a:p>
          <a:p>
            <a:r>
              <a:rPr lang="fr-BE" dirty="0"/>
              <a:t>Si on s’est planté dans le choix, on peut quand même s’en sortir ! OUF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3768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Voici un exemple. La table est complétement remplie.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3891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crée en mémoire une deuxième table prête à contenir 2x plus de données que la table initiale.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0381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transfère toutes les données de la première table vers la deuxième.</a:t>
            </a:r>
          </a:p>
          <a:p>
            <a:r>
              <a:rPr lang="fr-BE" dirty="0"/>
              <a:t>Dans cet exemple, les données sont des objets. Transfert de référence.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09068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 doit maintenant référencier la nouvelle table. t référencie donc une table beaucoup plus grande. Table prête à recevoir le double de données qu’initialement.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96911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C’est une opération coûteuse. Il faut éviter de la répéter trop souvent.</a:t>
            </a:r>
          </a:p>
          <a:p>
            <a:r>
              <a:rPr lang="fr-BE" dirty="0"/>
              <a:t>Ceci demande de la place : à un certain moment, la mémoire doit contenir 2 tables.</a:t>
            </a:r>
          </a:p>
          <a:p>
            <a:r>
              <a:rPr lang="fr-BE" dirty="0"/>
              <a:t>Plus la table est grande, plus il y a des données à transférer : O(N)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497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Vol </a:t>
            </a:r>
            <a:r>
              <a:rPr lang="fr-BE" dirty="0">
                <a:sym typeface="Wingdings" panose="05000000000000000000" pitchFamily="2" charset="2"/>
              </a:rPr>
              <a:t> coordonnées des points de passage d’un vol : combien ? va dépendre d’un vol à l’autre</a:t>
            </a:r>
          </a:p>
          <a:p>
            <a:r>
              <a:rPr lang="fr-BE" dirty="0" err="1">
                <a:sym typeface="Wingdings" panose="05000000000000000000" pitchFamily="2" charset="2"/>
              </a:rPr>
              <a:t>motACompleter</a:t>
            </a:r>
            <a:r>
              <a:rPr lang="fr-BE" dirty="0">
                <a:sym typeface="Wingdings" panose="05000000000000000000" pitchFamily="2" charset="2"/>
              </a:rPr>
              <a:t> (jeu du pendu)  tables avec des lettres.  Combien de lettres? Va dépendre de la longueur du mot à trouver.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6393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Lien avec d’autres cours.</a:t>
            </a:r>
          </a:p>
          <a:p>
            <a:r>
              <a:rPr lang="fr-BE" dirty="0"/>
              <a:t>Toutes ces manipulations de tables paraissent bien compliquées.</a:t>
            </a:r>
          </a:p>
          <a:p>
            <a:r>
              <a:rPr lang="fr-BE" dirty="0"/>
              <a:t>Au cours d’APOO : </a:t>
            </a:r>
            <a:r>
              <a:rPr lang="fr-BE" dirty="0" err="1"/>
              <a:t>ArrayList</a:t>
            </a:r>
            <a:r>
              <a:rPr lang="fr-BE" dirty="0"/>
              <a:t>.</a:t>
            </a:r>
          </a:p>
          <a:p>
            <a:r>
              <a:rPr lang="fr-BE" dirty="0"/>
              <a:t>Si effectivement, il faut trouver quelque chose (un conteneur) pour stocker des données, l’</a:t>
            </a:r>
            <a:r>
              <a:rPr lang="fr-BE" dirty="0" err="1"/>
              <a:t>ArrayList</a:t>
            </a:r>
            <a:r>
              <a:rPr lang="fr-BE" dirty="0"/>
              <a:t> fera l’affaire.</a:t>
            </a:r>
          </a:p>
          <a:p>
            <a:r>
              <a:rPr lang="fr-BE" dirty="0"/>
              <a:t>Mais, il faut savoir que l’</a:t>
            </a:r>
            <a:r>
              <a:rPr lang="fr-BE" dirty="0" err="1"/>
              <a:t>ArrayList</a:t>
            </a:r>
            <a:r>
              <a:rPr lang="fr-BE" dirty="0"/>
              <a:t> cache une table redimensionnable.</a:t>
            </a:r>
          </a:p>
          <a:p>
            <a:r>
              <a:rPr lang="fr-BE" dirty="0"/>
              <a:t>Nous verrons ce que cache cette </a:t>
            </a:r>
            <a:r>
              <a:rPr lang="fr-BE" dirty="0" err="1"/>
              <a:t>ArrayList</a:t>
            </a:r>
            <a:r>
              <a:rPr lang="fr-BE" dirty="0"/>
              <a:t> au cours de SD1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998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Vol </a:t>
            </a:r>
            <a:r>
              <a:rPr lang="fr-BE" dirty="0">
                <a:sym typeface="Wingdings" panose="05000000000000000000" pitchFamily="2" charset="2"/>
              </a:rPr>
              <a:t> coordonnée du point de départ – coordonnées du point d’arrivée</a:t>
            </a:r>
          </a:p>
          <a:p>
            <a:r>
              <a:rPr lang="fr-BE" dirty="0">
                <a:sym typeface="Wingdings" panose="05000000000000000000" pitchFamily="2" charset="2"/>
              </a:rPr>
              <a:t>Candidat  cote du membre du jury 1, ou cote du membre du jury 2, ...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456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>
                <a:sym typeface="Wingdings" panose="05000000000000000000" pitchFamily="2" charset="2"/>
              </a:rPr>
              <a:t>Temperature</a:t>
            </a:r>
            <a:r>
              <a:rPr lang="fr-BE" dirty="0">
                <a:sym typeface="Wingdings" panose="05000000000000000000" pitchFamily="2" charset="2"/>
              </a:rPr>
              <a:t> : moyenne des températures du mois de janvier</a:t>
            </a:r>
          </a:p>
          <a:p>
            <a:r>
              <a:rPr lang="fr-BE" dirty="0">
                <a:sym typeface="Wingdings" panose="05000000000000000000" pitchFamily="2" charset="2"/>
              </a:rPr>
              <a:t>Candidat : moyenne des cotes attribuées par les 8 membres du jury</a:t>
            </a:r>
          </a:p>
          <a:p>
            <a:r>
              <a:rPr lang="fr-BE" dirty="0" err="1">
                <a:sym typeface="Wingdings" panose="05000000000000000000" pitchFamily="2" charset="2"/>
              </a:rPr>
              <a:t>MotACompleter</a:t>
            </a:r>
            <a:r>
              <a:rPr lang="fr-BE" dirty="0">
                <a:sym typeface="Wingdings" panose="05000000000000000000" pitchFamily="2" charset="2"/>
              </a:rPr>
              <a:t> : pas de sens de calculer une moyenne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 err="1">
                <a:sym typeface="Wingdings" panose="05000000000000000000" pitchFamily="2" charset="2"/>
              </a:rPr>
              <a:t>MotACompleter</a:t>
            </a:r>
            <a:r>
              <a:rPr lang="fr-BE" dirty="0">
                <a:sym typeface="Wingdings" panose="05000000000000000000" pitchFamily="2" charset="2"/>
              </a:rPr>
              <a:t> (Pendu) – 1</a:t>
            </a:r>
            <a:r>
              <a:rPr lang="fr-BE" baseline="30000" dirty="0">
                <a:sym typeface="Wingdings" panose="05000000000000000000" pitchFamily="2" charset="2"/>
              </a:rPr>
              <a:t>ère</a:t>
            </a:r>
            <a:r>
              <a:rPr lang="fr-BE" dirty="0">
                <a:sym typeface="Wingdings" panose="05000000000000000000" pitchFamily="2" charset="2"/>
              </a:rPr>
              <a:t> lettre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223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>
                <a:sym typeface="Wingdings" panose="05000000000000000000" pitchFamily="2" charset="2"/>
              </a:rPr>
              <a:t>Temperature</a:t>
            </a:r>
            <a:r>
              <a:rPr lang="fr-BE" dirty="0">
                <a:sym typeface="Wingdings" panose="05000000000000000000" pitchFamily="2" charset="2"/>
              </a:rPr>
              <a:t> : la température la plus élevée</a:t>
            </a:r>
          </a:p>
          <a:p>
            <a:r>
              <a:rPr lang="fr-BE" dirty="0">
                <a:sym typeface="Wingdings" panose="05000000000000000000" pitchFamily="2" charset="2"/>
              </a:rPr>
              <a:t>Vol : la coordonnée la plus éloignée du lieu de départ</a:t>
            </a:r>
          </a:p>
          <a:p>
            <a:r>
              <a:rPr lang="fr-BE" dirty="0">
                <a:sym typeface="Wingdings" panose="05000000000000000000" pitchFamily="2" charset="2"/>
              </a:rPr>
              <a:t>Candidat : moyenne des points attribués par les membres du jury</a:t>
            </a:r>
          </a:p>
          <a:p>
            <a:r>
              <a:rPr lang="fr-BE" dirty="0" err="1">
                <a:sym typeface="Wingdings" panose="05000000000000000000" pitchFamily="2" charset="2"/>
              </a:rPr>
              <a:t>MotACompleter</a:t>
            </a:r>
            <a:r>
              <a:rPr lang="fr-BE" dirty="0">
                <a:sym typeface="Wingdings" panose="05000000000000000000" pitchFamily="2" charset="2"/>
              </a:rPr>
              <a:t> : pas de sens de calculer une moyenne</a:t>
            </a:r>
          </a:p>
          <a:p>
            <a:endParaRPr lang="fr-BE" dirty="0">
              <a:sym typeface="Wingdings" panose="05000000000000000000" pitchFamily="2" charset="2"/>
            </a:endParaRPr>
          </a:p>
          <a:p>
            <a:r>
              <a:rPr lang="fr-BE" dirty="0" err="1">
                <a:sym typeface="Wingdings" panose="05000000000000000000" pitchFamily="2" charset="2"/>
              </a:rPr>
              <a:t>MotACompleter</a:t>
            </a:r>
            <a:r>
              <a:rPr lang="fr-BE" dirty="0">
                <a:sym typeface="Wingdings" panose="05000000000000000000" pitchFamily="2" charset="2"/>
              </a:rPr>
              <a:t> (Pendu) – 1</a:t>
            </a:r>
            <a:r>
              <a:rPr lang="fr-BE" baseline="30000" dirty="0">
                <a:sym typeface="Wingdings" panose="05000000000000000000" pitchFamily="2" charset="2"/>
              </a:rPr>
              <a:t>ère</a:t>
            </a:r>
            <a:r>
              <a:rPr lang="fr-BE" dirty="0">
                <a:sym typeface="Wingdings" panose="05000000000000000000" pitchFamily="2" charset="2"/>
              </a:rPr>
              <a:t> lettre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630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>
                <a:sym typeface="Wingdings" panose="05000000000000000000" pitchFamily="2" charset="2"/>
              </a:rPr>
              <a:t>Temperature</a:t>
            </a:r>
            <a:r>
              <a:rPr lang="fr-BE" dirty="0">
                <a:sym typeface="Wingdings" panose="05000000000000000000" pitchFamily="2" charset="2"/>
              </a:rPr>
              <a:t> : la température la plus basse</a:t>
            </a:r>
          </a:p>
          <a:p>
            <a:r>
              <a:rPr lang="fr-BE" dirty="0">
                <a:sym typeface="Wingdings" panose="05000000000000000000" pitchFamily="2" charset="2"/>
              </a:rPr>
              <a:t>Etc..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264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Vol : coordonnée présente dans la table </a:t>
            </a:r>
            <a:r>
              <a:rPr lang="fr-BE" dirty="0">
                <a:sym typeface="Wingdings" panose="05000000000000000000" pitchFamily="2" charset="2"/>
              </a:rPr>
              <a:t></a:t>
            </a:r>
            <a:r>
              <a:rPr lang="fr-BE" dirty="0"/>
              <a:t> objectif atteint</a:t>
            </a:r>
          </a:p>
          <a:p>
            <a:r>
              <a:rPr lang="fr-BE" dirty="0" err="1"/>
              <a:t>MotACompleter</a:t>
            </a:r>
            <a:r>
              <a:rPr lang="fr-BE" dirty="0"/>
              <a:t> : appartenance d’une lettre au mot à trouver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913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CDDD40-37C2-4DB3-9262-A36B183E0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01" y="3716323"/>
            <a:ext cx="4126764" cy="1946248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EFFFF"/>
                </a:solidFill>
              </a:rPr>
              <a:t>Table non triée à taille variable</a:t>
            </a:r>
          </a:p>
          <a:p>
            <a:pPr algn="l"/>
            <a:r>
              <a:rPr lang="fr-BE" sz="4000" dirty="0">
                <a:solidFill>
                  <a:srgbClr val="FEFFFF"/>
                </a:solidFill>
              </a:rPr>
              <a:t>V1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1"/>
            <a:ext cx="5149124" cy="2579000"/>
          </a:xfrm>
        </p:spPr>
        <p:txBody>
          <a:bodyPr>
            <a:normAutofit/>
          </a:bodyPr>
          <a:lstStyle/>
          <a:p>
            <a:pPr algn="l"/>
            <a:r>
              <a:rPr lang="fr-BE" sz="4800" dirty="0">
                <a:solidFill>
                  <a:srgbClr val="FFFFFF"/>
                </a:solidFill>
              </a:rPr>
              <a:t>Algorithmes classiques sur les tables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398BCC-E355-DFB3-BDBF-B706645B5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26"/>
    </mc:Choice>
    <mc:Fallback xmlns="">
      <p:transition spd="slow" advTm="3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234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strike="sngStrik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6D677B-0B7F-71EA-DB73-7563F30EE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5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92"/>
    </mc:Choice>
    <mc:Fallback xmlns="">
      <p:transition spd="slow" advTm="5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234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strike="sngStrik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supprimer()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8A11A7-B80B-FF0B-95CA-FF389F1BC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2"/>
    </mc:Choice>
    <mc:Fallback xmlns="">
      <p:transition spd="slow" advTm="2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6" y="3886652"/>
            <a:ext cx="294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Table de taille fixe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9DB14D-C50C-94A9-B106-1C34242AE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4"/>
    </mc:Choice>
    <mc:Fallback xmlns="">
      <p:transition spd="slow" advTm="10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6" y="3886652"/>
            <a:ext cx="3465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Table de taille variable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CC95BB-0E36-0F90-48E3-BA8F34A32DB5}"/>
              </a:ext>
            </a:extLst>
          </p:cNvPr>
          <p:cNvSpPr txBox="1"/>
          <p:nvPr/>
        </p:nvSpPr>
        <p:spPr>
          <a:xfrm>
            <a:off x="1148380" y="4825010"/>
            <a:ext cx="9899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table sert à stocker des éléments de même type.</a:t>
            </a:r>
          </a:p>
          <a:p>
            <a:endParaRPr lang="fr-FR" sz="2400" dirty="0"/>
          </a:p>
          <a:p>
            <a:r>
              <a:rPr lang="fr-FR" sz="2400" dirty="0"/>
              <a:t>Le nombre d’éléments varie dans le temps.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353A55-939D-CFDA-B858-18EE0F51A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40"/>
    </mc:Choice>
    <mc:Fallback xmlns="">
      <p:transition spd="slow" advTm="2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fixe : algorithmes classiques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6167B01-65FF-4815-9FDC-B3A8EE1A9458}"/>
              </a:ext>
            </a:extLst>
          </p:cNvPr>
          <p:cNvSpPr txBox="1"/>
          <p:nvPr/>
        </p:nvSpPr>
        <p:spPr>
          <a:xfrm>
            <a:off x="1323991" y="2363414"/>
            <a:ext cx="98992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get</a:t>
            </a:r>
            <a:r>
              <a:rPr lang="fr-FR" sz="2400" dirty="0"/>
              <a:t>()</a:t>
            </a:r>
          </a:p>
          <a:p>
            <a:r>
              <a:rPr lang="fr-FR" sz="2400" dirty="0"/>
              <a:t>set()			</a:t>
            </a:r>
          </a:p>
          <a:p>
            <a:endParaRPr lang="fr-FR" sz="2400" dirty="0"/>
          </a:p>
          <a:p>
            <a:r>
              <a:rPr lang="fr-FR" sz="2400" dirty="0"/>
              <a:t>contient()</a:t>
            </a:r>
          </a:p>
          <a:p>
            <a:endParaRPr lang="fr-FR" sz="2400" dirty="0"/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min()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max()</a:t>
            </a:r>
          </a:p>
          <a:p>
            <a:endParaRPr lang="fr-FR" sz="2400" dirty="0"/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somme() (moyenne())</a:t>
            </a:r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60E764-51AC-4093-89A6-6A8096D59E26}"/>
              </a:ext>
            </a:extLst>
          </p:cNvPr>
          <p:cNvSpPr txBox="1"/>
          <p:nvPr/>
        </p:nvSpPr>
        <p:spPr>
          <a:xfrm>
            <a:off x="5387246" y="4170169"/>
            <a:ext cx="48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bg1">
                    <a:lumMod val="50000"/>
                  </a:schemeClr>
                </a:solidFill>
              </a:rPr>
              <a:t>Si les éléments sont comparables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75AE8D-5FD2-4BCB-B634-6E4F85F7FB5D}"/>
              </a:ext>
            </a:extLst>
          </p:cNvPr>
          <p:cNvSpPr txBox="1"/>
          <p:nvPr/>
        </p:nvSpPr>
        <p:spPr>
          <a:xfrm>
            <a:off x="5387246" y="5308557"/>
            <a:ext cx="48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bg1">
                    <a:lumMod val="50000"/>
                  </a:schemeClr>
                </a:solidFill>
              </a:rPr>
              <a:t>Si les éléments sont des nombres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46A97F-91B4-CB30-8525-F630EDE5B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5"/>
    </mc:Choice>
    <mc:Fallback xmlns="">
      <p:transition spd="slow" advTm="3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: algorithmes classiques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2F541F-11C7-30D7-749F-F8D9F4C7E1D2}"/>
              </a:ext>
            </a:extLst>
          </p:cNvPr>
          <p:cNvSpPr txBox="1"/>
          <p:nvPr/>
        </p:nvSpPr>
        <p:spPr>
          <a:xfrm>
            <a:off x="1323991" y="2363414"/>
            <a:ext cx="98992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get</a:t>
            </a:r>
            <a:r>
              <a:rPr lang="fr-FR" sz="2400" dirty="0"/>
              <a:t>()</a:t>
            </a:r>
          </a:p>
          <a:p>
            <a:r>
              <a:rPr lang="fr-FR" sz="2400" dirty="0"/>
              <a:t>set()			</a:t>
            </a:r>
          </a:p>
          <a:p>
            <a:endParaRPr lang="fr-FR" sz="2400" dirty="0"/>
          </a:p>
          <a:p>
            <a:r>
              <a:rPr lang="fr-FR" sz="2400" dirty="0"/>
              <a:t>contient()						ajout()</a:t>
            </a:r>
          </a:p>
          <a:p>
            <a:r>
              <a:rPr lang="fr-FR" sz="2400" dirty="0"/>
              <a:t>                                                                                              suppression()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min()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max()</a:t>
            </a:r>
          </a:p>
          <a:p>
            <a:endParaRPr lang="fr-FR" sz="2400" dirty="0"/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somme() (moyenne())</a:t>
            </a:r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07E2B3-0216-39BE-AF4A-10C279E62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9"/>
    </mc:Choice>
    <mc:Fallback xmlns="">
      <p:transition spd="slow" advTm="2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 des algorithmes : 1</a:t>
            </a:r>
            <a:r>
              <a:rPr lang="fr-BE" sz="4000" baseline="30000" dirty="0">
                <a:solidFill>
                  <a:srgbClr val="FFFFFF"/>
                </a:solidFill>
              </a:rPr>
              <a:t>ère</a:t>
            </a:r>
            <a:r>
              <a:rPr lang="fr-BE" sz="4000" dirty="0">
                <a:solidFill>
                  <a:srgbClr val="FFFFFF"/>
                </a:solidFill>
              </a:rPr>
              <a:t> approche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6167B01-65FF-4815-9FDC-B3A8EE1A9458}"/>
              </a:ext>
            </a:extLst>
          </p:cNvPr>
          <p:cNvSpPr txBox="1"/>
          <p:nvPr/>
        </p:nvSpPr>
        <p:spPr>
          <a:xfrm>
            <a:off x="1221656" y="2185011"/>
            <a:ext cx="98992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/>
              <a:t>N </a:t>
            </a:r>
            <a:r>
              <a:rPr lang="fr-FR" sz="2400" dirty="0">
                <a:sym typeface="Wingdings" panose="05000000000000000000" pitchFamily="2" charset="2"/>
              </a:rPr>
              <a:t> nombre d’éléments dans la table.</a:t>
            </a:r>
            <a:endParaRPr lang="fr-FR" sz="2400" dirty="0"/>
          </a:p>
          <a:p>
            <a:endParaRPr lang="fr-BE" sz="2400" dirty="0"/>
          </a:p>
          <a:p>
            <a:r>
              <a:rPr lang="fr-BE" sz="2400" dirty="0"/>
              <a:t>O(1) </a:t>
            </a:r>
            <a:r>
              <a:rPr lang="fr-BE" sz="2400" dirty="0">
                <a:sym typeface="Wingdings" panose="05000000000000000000" pitchFamily="2" charset="2"/>
              </a:rPr>
              <a:t> le coût (d’exécution) ne dépend pas de la taille de la table</a:t>
            </a:r>
          </a:p>
          <a:p>
            <a:r>
              <a:rPr lang="fr-BE" sz="2400" dirty="0">
                <a:sym typeface="Wingdings" panose="05000000000000000000" pitchFamily="2" charset="2"/>
              </a:rPr>
              <a:t>              Quel que soit le nombre d’éléments dans la table, le coût est fixe</a:t>
            </a:r>
          </a:p>
          <a:p>
            <a:r>
              <a:rPr lang="fr-BE" sz="2400" dirty="0">
                <a:sym typeface="Wingdings" panose="05000000000000000000" pitchFamily="2" charset="2"/>
              </a:rPr>
              <a:t>	 coût « constant »</a:t>
            </a:r>
          </a:p>
          <a:p>
            <a:endParaRPr lang="fr-BE" sz="2400" dirty="0">
              <a:sym typeface="Wingdings" panose="05000000000000000000" pitchFamily="2" charset="2"/>
            </a:endParaRPr>
          </a:p>
          <a:p>
            <a:r>
              <a:rPr lang="fr-BE" sz="2400" dirty="0">
                <a:sym typeface="Wingdings" panose="05000000000000000000" pitchFamily="2" charset="2"/>
              </a:rPr>
              <a:t>O(N)  le coût (d’exécution) dépend de la taille de la table</a:t>
            </a:r>
          </a:p>
          <a:p>
            <a:r>
              <a:rPr lang="fr-BE" sz="2400" dirty="0">
                <a:sym typeface="Wingdings" panose="05000000000000000000" pitchFamily="2" charset="2"/>
              </a:rPr>
              <a:t>               Plus il y a d’éléments, plus le coût sera élevé !</a:t>
            </a:r>
          </a:p>
          <a:p>
            <a:r>
              <a:rPr lang="fr-BE" sz="2400" dirty="0">
                <a:sym typeface="Wingdings" panose="05000000000000000000" pitchFamily="2" charset="2"/>
              </a:rPr>
              <a:t>	 coût « linéaire »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7A8279-6F41-AC32-1A56-163836F3B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43"/>
    </mc:Choice>
    <mc:Fallback xmlns="">
      <p:transition spd="slow" advTm="105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 des algorithmes : 1</a:t>
            </a:r>
            <a:r>
              <a:rPr lang="fr-BE" sz="4000" baseline="30000" dirty="0">
                <a:solidFill>
                  <a:srgbClr val="FFFFFF"/>
                </a:solidFill>
              </a:rPr>
              <a:t>ère</a:t>
            </a:r>
            <a:r>
              <a:rPr lang="fr-BE" sz="4000" dirty="0">
                <a:solidFill>
                  <a:srgbClr val="FFFFFF"/>
                </a:solidFill>
              </a:rPr>
              <a:t> approche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9E90232-36B1-2DF5-7E5A-1E17D135CEF4}"/>
              </a:ext>
            </a:extLst>
          </p:cNvPr>
          <p:cNvSpPr txBox="1"/>
          <p:nvPr/>
        </p:nvSpPr>
        <p:spPr>
          <a:xfrm>
            <a:off x="1221656" y="2185011"/>
            <a:ext cx="98992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get</a:t>
            </a:r>
            <a:r>
              <a:rPr lang="fr-FR" sz="2400" dirty="0"/>
              <a:t>()  		O(1)</a:t>
            </a:r>
          </a:p>
          <a:p>
            <a:r>
              <a:rPr lang="fr-FR" sz="2400" dirty="0"/>
              <a:t>set()		O(1)	</a:t>
            </a:r>
          </a:p>
          <a:p>
            <a:endParaRPr lang="fr-FR" sz="2400" dirty="0"/>
          </a:p>
          <a:p>
            <a:r>
              <a:rPr lang="fr-FR" sz="2400" dirty="0"/>
              <a:t>contient()	O(N)                                            	</a:t>
            </a:r>
          </a:p>
          <a:p>
            <a:r>
              <a:rPr lang="fr-FR" sz="2400" dirty="0"/>
              <a:t>						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min()		O(N)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max()		O(N)</a:t>
            </a:r>
          </a:p>
          <a:p>
            <a:endParaRPr lang="fr-FR" sz="2400" dirty="0"/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somme ()	O(N)</a:t>
            </a:r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E4F291-D376-9200-6FE1-FD50AF44B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7"/>
    </mc:Choice>
    <mc:Fallback xmlns="">
      <p:transition spd="slow" advTm="18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Complexité des algorithmes : 1</a:t>
            </a:r>
            <a:r>
              <a:rPr lang="fr-BE" sz="4000" baseline="30000" dirty="0">
                <a:solidFill>
                  <a:srgbClr val="FFFFFF"/>
                </a:solidFill>
              </a:rPr>
              <a:t>ère</a:t>
            </a:r>
            <a:r>
              <a:rPr lang="fr-BE" sz="4000" dirty="0">
                <a:solidFill>
                  <a:srgbClr val="FFFFFF"/>
                </a:solidFill>
              </a:rPr>
              <a:t> approche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A7C1EA-9646-4A0B-BC5B-F7F897DDBE29}"/>
              </a:ext>
            </a:extLst>
          </p:cNvPr>
          <p:cNvSpPr txBox="1"/>
          <p:nvPr/>
        </p:nvSpPr>
        <p:spPr>
          <a:xfrm>
            <a:off x="1221656" y="2185011"/>
            <a:ext cx="98992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 err="1"/>
              <a:t>get</a:t>
            </a:r>
            <a:r>
              <a:rPr lang="fr-FR" sz="2400" dirty="0"/>
              <a:t>()  		O(1)</a:t>
            </a:r>
          </a:p>
          <a:p>
            <a:r>
              <a:rPr lang="fr-FR" sz="2400" dirty="0"/>
              <a:t>set()		O(1)	</a:t>
            </a:r>
          </a:p>
          <a:p>
            <a:endParaRPr lang="fr-FR" sz="2400" dirty="0"/>
          </a:p>
          <a:p>
            <a:r>
              <a:rPr lang="fr-FR" sz="2400" dirty="0"/>
              <a:t>contient()	O(N)                                            	ajouter()     	O(?)</a:t>
            </a:r>
          </a:p>
          <a:p>
            <a:r>
              <a:rPr lang="fr-FR" sz="2400" dirty="0"/>
              <a:t>						supprimer()  	O(?)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min()		O(N)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max()		O(N)</a:t>
            </a:r>
          </a:p>
          <a:p>
            <a:endParaRPr lang="fr-FR" sz="2400" dirty="0"/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somme ()	O(N)</a:t>
            </a:r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31BD61-62FB-9068-93E0-6924DE141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5"/>
    </mc:Choice>
    <mc:Fallback xmlns="">
      <p:transition spd="slow" advTm="2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</a:t>
            </a:r>
            <a:endParaRPr lang="fr-BE" sz="2400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8E3B36-B7FC-482B-B89E-F0BD74961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738" y="3740150"/>
            <a:ext cx="3011705" cy="49410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B1AC14-E1B9-F609-3DD2-A2597D140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5"/>
    </mc:Choice>
    <mc:Fallback xmlns="">
      <p:transition spd="slow" advTm="25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2CF59B0-AEDB-4A52-8260-6FF28F4D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016" y="2543175"/>
            <a:ext cx="2320279" cy="299501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AD09764-542D-47B3-A9D2-BA1EEBE5A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272" y="2284657"/>
            <a:ext cx="3790950" cy="173355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FCF0920-3459-4518-8453-9455304DA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779" y="4182885"/>
            <a:ext cx="3381375" cy="23050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303E187-7B1E-1D10-FA5F-32ED49E78D10}"/>
              </a:ext>
            </a:extLst>
          </p:cNvPr>
          <p:cNvSpPr txBox="1"/>
          <p:nvPr/>
        </p:nvSpPr>
        <p:spPr>
          <a:xfrm>
            <a:off x="409710" y="489273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EC5D8B-1E25-CC71-B494-486DC7B3A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1"/>
    </mc:Choice>
    <mc:Fallback xmlns="">
      <p:transition spd="slow" advTm="30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</a:t>
            </a:r>
            <a:endParaRPr lang="fr-BE" sz="2400" dirty="0"/>
          </a:p>
          <a:p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A0827A-09EE-4080-8143-4CFEAF23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364" y="3850835"/>
            <a:ext cx="2859331" cy="8136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07B64A-10BA-2FF4-7E59-D5643730D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0"/>
    </mc:Choice>
    <mc:Fallback xmlns="">
      <p:transition spd="slow" advTm="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</a:t>
            </a:r>
            <a:endParaRPr lang="fr-BE" sz="2400" dirty="0"/>
          </a:p>
          <a:p>
            <a:endParaRPr lang="fr-BE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674BD3-EBA0-4B42-96E8-6F93CDD9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14" y="3837576"/>
            <a:ext cx="2860829" cy="11967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9E9A52-069A-0D83-7EFD-A15DE37DE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31"/>
    </mc:Choice>
    <mc:Fallback xmlns="">
      <p:transition spd="slow" advTm="2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En Java : Allocation dynamique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6167B01-65FF-4815-9FDC-B3A8EE1A9458}"/>
              </a:ext>
            </a:extLst>
          </p:cNvPr>
          <p:cNvSpPr txBox="1"/>
          <p:nvPr/>
        </p:nvSpPr>
        <p:spPr>
          <a:xfrm>
            <a:off x="1323991" y="2455396"/>
            <a:ext cx="98992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 Java :</a:t>
            </a:r>
          </a:p>
          <a:p>
            <a:r>
              <a:rPr lang="fr-FR" sz="2400" dirty="0"/>
              <a:t>La fixation de la taille du tableau et donc aussi l'allocation de mémoire se font dynamiquement.</a:t>
            </a:r>
            <a:endParaRPr lang="fr-BE" sz="2400" dirty="0"/>
          </a:p>
          <a:p>
            <a:endParaRPr lang="fr-BE" sz="2400" dirty="0"/>
          </a:p>
          <a:p>
            <a:endParaRPr lang="fr-BE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3FDC37-3752-454A-91EB-B0BA6CBB29AB}"/>
              </a:ext>
            </a:extLst>
          </p:cNvPr>
          <p:cNvSpPr txBox="1"/>
          <p:nvPr/>
        </p:nvSpPr>
        <p:spPr>
          <a:xfrm>
            <a:off x="4610528" y="3363713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EF6E21-1236-4381-8EDE-48C87F8068A9}"/>
              </a:ext>
            </a:extLst>
          </p:cNvPr>
          <p:cNvSpPr txBox="1"/>
          <p:nvPr/>
        </p:nvSpPr>
        <p:spPr>
          <a:xfrm>
            <a:off x="1323991" y="4287366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Une fois l’allocation réalisée, </a:t>
            </a:r>
            <a:r>
              <a:rPr lang="fr-FR" sz="2400" dirty="0">
                <a:solidFill>
                  <a:srgbClr val="FF0000"/>
                </a:solidFill>
              </a:rPr>
              <a:t>la taille ne peut être modifiée</a:t>
            </a:r>
            <a:r>
              <a:rPr lang="fr-FR" sz="2400" dirty="0"/>
              <a:t>!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CCECC5-9684-6D5A-C93A-78AE17750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3"/>
    </mc:Choice>
    <mc:Fallback xmlns="">
      <p:transition spd="slow" advTm="2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En Java : Allocation dynamique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6167B01-65FF-4815-9FDC-B3A8EE1A9458}"/>
              </a:ext>
            </a:extLst>
          </p:cNvPr>
          <p:cNvSpPr txBox="1"/>
          <p:nvPr/>
        </p:nvSpPr>
        <p:spPr>
          <a:xfrm>
            <a:off x="1323991" y="2455396"/>
            <a:ext cx="98992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En Java :</a:t>
            </a:r>
          </a:p>
          <a:p>
            <a:endParaRPr lang="fr-BE" sz="2400" dirty="0"/>
          </a:p>
          <a:p>
            <a:endParaRPr lang="fr-BE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3FDC37-3752-454A-91EB-B0BA6CBB29AB}"/>
              </a:ext>
            </a:extLst>
          </p:cNvPr>
          <p:cNvSpPr txBox="1"/>
          <p:nvPr/>
        </p:nvSpPr>
        <p:spPr>
          <a:xfrm>
            <a:off x="4610528" y="3363713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EF6E21-1236-4381-8EDE-48C87F8068A9}"/>
              </a:ext>
            </a:extLst>
          </p:cNvPr>
          <p:cNvSpPr txBox="1"/>
          <p:nvPr/>
        </p:nvSpPr>
        <p:spPr>
          <a:xfrm>
            <a:off x="1323991" y="28128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Une fois l’allocation réalisée, </a:t>
            </a:r>
            <a:r>
              <a:rPr lang="fr-FR" sz="2400" dirty="0">
                <a:solidFill>
                  <a:srgbClr val="FF0000"/>
                </a:solidFill>
              </a:rPr>
              <a:t>la taille ne peut être modifiée</a:t>
            </a:r>
            <a:r>
              <a:rPr lang="fr-FR" sz="2400" dirty="0"/>
              <a:t>!</a:t>
            </a:r>
            <a:endParaRPr lang="fr-BE" sz="2400" dirty="0"/>
          </a:p>
          <a:p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E072E5-3DFB-4E14-B8F0-2405E4C1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02" y="3199481"/>
            <a:ext cx="4079654" cy="3143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88BC93-012A-47B7-853D-81E84E0C6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748" y="6266410"/>
            <a:ext cx="7610475" cy="228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8B0671-E2BB-ECF7-69B9-F7C586BD8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2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8"/>
    </mc:Choice>
    <mc:Fallback xmlns="">
      <p:transition spd="slow" advTm="19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en Java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 (max 6 participants)</a:t>
            </a:r>
            <a:endParaRPr lang="fr-BE" sz="2400" dirty="0"/>
          </a:p>
          <a:p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6800E4-A1E0-48FB-8A94-1D78D978E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310" y="3319865"/>
            <a:ext cx="2578070" cy="21655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DAB508-B5F3-4518-90E2-ABCFD13941FC}"/>
              </a:ext>
            </a:extLst>
          </p:cNvPr>
          <p:cNvSpPr txBox="1"/>
          <p:nvPr/>
        </p:nvSpPr>
        <p:spPr>
          <a:xfrm>
            <a:off x="1323991" y="5750005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taille physique est 6 – la taille logique est 1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D9728E-6816-27BF-3BB7-DDF8F98A2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73"/>
    </mc:Choice>
    <mc:Fallback xmlns="">
      <p:transition spd="slow" advTm="5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en Java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 (max 6 participants)</a:t>
            </a:r>
            <a:endParaRPr lang="fr-BE" sz="2400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CFE79B-357F-4F6B-9B0A-20841B500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08" y="3319865"/>
            <a:ext cx="2633091" cy="220109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001594-C070-4959-A8D9-D17E8AE82F2A}"/>
              </a:ext>
            </a:extLst>
          </p:cNvPr>
          <p:cNvSpPr txBox="1"/>
          <p:nvPr/>
        </p:nvSpPr>
        <p:spPr>
          <a:xfrm>
            <a:off x="1323991" y="5750005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taille physique est 6 – la taille logique est 2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C81239-1FA9-EE20-7811-FFCC80AA5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6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5"/>
    </mc:Choice>
    <mc:Fallback xmlns="">
      <p:transition spd="slow" advTm="2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en Java : 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 (max 6 participants)</a:t>
            </a:r>
            <a:endParaRPr lang="fr-BE" sz="2400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5AA112-1728-427A-AEC2-9F38398A0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781" y="3319866"/>
            <a:ext cx="2625518" cy="216709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99145D3-AA3D-41EC-8196-6213AB7ABA90}"/>
              </a:ext>
            </a:extLst>
          </p:cNvPr>
          <p:cNvSpPr txBox="1"/>
          <p:nvPr/>
        </p:nvSpPr>
        <p:spPr>
          <a:xfrm>
            <a:off x="1323991" y="5750005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taille physique est 6 – la taille logique est 3</a:t>
            </a:r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7A1A75-7F8E-56C3-C9AC-D815B8D5C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4"/>
    </mc:Choice>
    <mc:Fallback xmlns="">
      <p:transition spd="slow" advTm="1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 en Java : taille logique – taille physique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</a:t>
            </a:r>
            <a:endParaRPr lang="fr-BE" sz="2400" dirty="0"/>
          </a:p>
          <a:p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730BA0-9245-4E7B-A885-84DDB11B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681" y="3093900"/>
            <a:ext cx="5787273" cy="13742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BB5C1A-D1DC-4D52-B606-D3CF9662A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81" y="4689671"/>
            <a:ext cx="6081247" cy="272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8586723-5DB5-477C-82FE-BA5725292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681" y="5048267"/>
            <a:ext cx="7676266" cy="9107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67191F8-CFA2-1FC3-517A-270A477C4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7"/>
    </mc:Choice>
    <mc:Fallback xmlns="">
      <p:transition spd="slow" advTm="4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3E5182-4042-4767-999C-ECD59CA56AF3}"/>
              </a:ext>
            </a:extLst>
          </p:cNvPr>
          <p:cNvSpPr txBox="1"/>
          <p:nvPr/>
        </p:nvSpPr>
        <p:spPr>
          <a:xfrm>
            <a:off x="1323991" y="2379187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Exemple : participants à une croisière</a:t>
            </a:r>
            <a:endParaRPr lang="fr-BE" sz="2400" dirty="0"/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8F5DF9-28C6-4FBE-81E0-139E21E2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681" y="4493900"/>
            <a:ext cx="6261840" cy="21998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746680-06ED-4077-B021-AC3ED394B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032" y="3117851"/>
            <a:ext cx="5786168" cy="10387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731E4B-94E0-4D3A-9E34-B3257A0F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442" y="3607357"/>
            <a:ext cx="2625518" cy="216709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F3F2580-43FC-4228-AAE8-6AB72E41E055}"/>
              </a:ext>
            </a:extLst>
          </p:cNvPr>
          <p:cNvSpPr/>
          <p:nvPr/>
        </p:nvSpPr>
        <p:spPr>
          <a:xfrm>
            <a:off x="4212404" y="4680829"/>
            <a:ext cx="1797978" cy="52816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7FBEA18-E55A-41DF-9687-55219AA14703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Table de taille variable en Java : taille logique – taille physique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FDDDF1-AE22-CCBE-7060-5FA99BE95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2"/>
    </mc:Choice>
    <mc:Fallback xmlns="">
      <p:transition spd="slow" advTm="4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Algorithmes d’ajout et de suppression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Algorithmes ajout et suppression</a:t>
            </a:r>
          </a:p>
          <a:p>
            <a:endParaRPr lang="fr-FR" sz="2400" dirty="0"/>
          </a:p>
          <a:p>
            <a:r>
              <a:rPr lang="fr-FR" sz="2400" dirty="0"/>
              <a:t>Complexité : va dépendre de ce qu’on attend de la table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1970676-05FE-50DE-2EB6-51AC2DE3D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628" y="3739353"/>
            <a:ext cx="2633091" cy="22010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76A704-8E64-3F91-481B-D53F0FE15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711" y="3759347"/>
            <a:ext cx="2571750" cy="21526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22EBDF-2FDD-43F2-1608-26D4148F0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89"/>
    </mc:Choice>
    <mc:Fallback xmlns="">
      <p:transition spd="slow" advTm="3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5AB58E-212B-3A9D-5CA4-5105652A7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7"/>
    </mc:Choice>
    <mc:Fallback xmlns="">
      <p:transition spd="slow" advTm="20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7" y="800392"/>
            <a:ext cx="10433576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Algorithmes d’ajout et de suppression : variante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Condition : </a:t>
            </a:r>
          </a:p>
          <a:p>
            <a:endParaRPr lang="fr-FR" sz="2400" dirty="0"/>
          </a:p>
          <a:p>
            <a:r>
              <a:rPr lang="fr-FR" sz="2400" dirty="0"/>
              <a:t>l’ordre des éléments dans la table n’a aucune importance</a:t>
            </a:r>
          </a:p>
          <a:p>
            <a:endParaRPr lang="fr-FR" sz="2400" dirty="0"/>
          </a:p>
          <a:p>
            <a:r>
              <a:rPr lang="fr-FR" sz="2400" dirty="0">
                <a:sym typeface="Wingdings" panose="05000000000000000000" pitchFamily="2" charset="2"/>
              </a:rPr>
              <a:t></a:t>
            </a:r>
            <a:endParaRPr lang="fr-FR" sz="2400" dirty="0"/>
          </a:p>
          <a:p>
            <a:pPr lvl="2"/>
            <a:r>
              <a:rPr lang="fr-FR" sz="2400" dirty="0">
                <a:sym typeface="Wingdings" panose="05000000000000000000" pitchFamily="2" charset="2"/>
              </a:rPr>
              <a:t>Table sans « trou »</a:t>
            </a:r>
          </a:p>
          <a:p>
            <a:r>
              <a:rPr lang="fr-FR" sz="2400" dirty="0">
                <a:sym typeface="Wingdings" panose="05000000000000000000" pitchFamily="2" charset="2"/>
              </a:rPr>
              <a:t>	Les éléments occupent les premières cases de la table</a:t>
            </a:r>
          </a:p>
          <a:p>
            <a:r>
              <a:rPr lang="fr-FR" sz="2400" dirty="0">
                <a:sym typeface="Wingdings" panose="05000000000000000000" pitchFamily="2" charset="2"/>
              </a:rPr>
              <a:t>	Taille logique : le nombre de cases occupées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D5AF93-EDF3-4D61-96F3-2C7E90ECE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55"/>
    </mc:Choice>
    <mc:Fallback xmlns="">
      <p:transition spd="slow" advTm="3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1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d’ajout</a:t>
            </a:r>
            <a:r>
              <a:rPr lang="fr-BE" sz="2400" dirty="0"/>
              <a:t> : « on ajoute en « fin » de table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523406-195A-42A1-AE86-D3F5C71C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32" y="3117851"/>
            <a:ext cx="2847975" cy="23145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C77B32-5C45-4136-BA49-780558FE8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88" y="3146426"/>
            <a:ext cx="2819400" cy="2286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E422DD-6DDA-44ED-BF59-F9858296F60D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fr-BE" sz="3600" dirty="0">
              <a:solidFill>
                <a:srgbClr val="92D05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BE4BEA-F4A6-4384-95C9-A8F567A6A628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O(1)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F89A38-375B-0084-7FAF-ED544E1F1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68"/>
    </mc:Choice>
    <mc:Fallback xmlns="">
      <p:transition spd="slow" advTm="8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de suppression</a:t>
            </a:r>
            <a:r>
              <a:rPr lang="fr-BE" sz="2400" dirty="0"/>
              <a:t> : « on remplace l’élément à supprimer par le dernier »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5295AA-DFC0-4099-BEDB-0D639AB7AD0A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O(1)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BD8D2A1-040A-44DF-969E-7443FB57A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128" y="3117851"/>
            <a:ext cx="2771775" cy="2381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E54EC2-B323-4D5B-FEEC-81463A55F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902" y="3117851"/>
            <a:ext cx="2676525" cy="23241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7C50E8-40B0-8728-6725-EA108E260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11"/>
    </mc:Choice>
    <mc:Fallback xmlns="">
      <p:transition spd="slow" advTm="8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de suppression</a:t>
            </a:r>
            <a:r>
              <a:rPr lang="fr-BE" sz="2400" dirty="0"/>
              <a:t> : « on remplace l’élément à supprimer par le dernier » mais il faut d’abord rechercher l’élément à supprimer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E1E399-F680-49F9-9218-410E9209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128" y="3117851"/>
            <a:ext cx="2771775" cy="2381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162C6A1-8DCA-4C7D-BBC0-2D3D3777BBBD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5295AA-DFC0-4099-BEDB-0D639AB7AD0A}"/>
              </a:ext>
            </a:extLst>
          </p:cNvPr>
          <p:cNvSpPr txBox="1"/>
          <p:nvPr/>
        </p:nvSpPr>
        <p:spPr>
          <a:xfrm>
            <a:off x="10106451" y="4253305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O(N)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82987C-95A3-9554-CD4A-4BF5CE882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902" y="3117851"/>
            <a:ext cx="2676525" cy="2324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88E465-F771-1852-4082-9547A8C23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0"/>
    </mc:Choice>
    <mc:Fallback xmlns="">
      <p:transition spd="slow" advTm="22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6167B01-65FF-4815-9FDC-B3A8EE1A9458}"/>
              </a:ext>
            </a:extLst>
          </p:cNvPr>
          <p:cNvSpPr txBox="1"/>
          <p:nvPr/>
        </p:nvSpPr>
        <p:spPr>
          <a:xfrm>
            <a:off x="1323991" y="2455396"/>
            <a:ext cx="9899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fixation de la taille du tableau et donc aussi l'allocation de mémoire se font dynamiquement.</a:t>
            </a:r>
            <a:endParaRPr lang="fr-BE" sz="2400" dirty="0"/>
          </a:p>
          <a:p>
            <a:endParaRPr lang="fr-BE" sz="2400" dirty="0"/>
          </a:p>
          <a:p>
            <a:endParaRPr lang="fr-BE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C3FDC37-3752-454A-91EB-B0BA6CBB29AB}"/>
              </a:ext>
            </a:extLst>
          </p:cNvPr>
          <p:cNvSpPr txBox="1"/>
          <p:nvPr/>
        </p:nvSpPr>
        <p:spPr>
          <a:xfrm>
            <a:off x="4610528" y="3363713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EF6E21-1236-4381-8EDE-48C87F8068A9}"/>
              </a:ext>
            </a:extLst>
          </p:cNvPr>
          <p:cNvSpPr txBox="1"/>
          <p:nvPr/>
        </p:nvSpPr>
        <p:spPr>
          <a:xfrm>
            <a:off x="1323991" y="4287366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Une fois l’allocation réalisée, </a:t>
            </a:r>
            <a:r>
              <a:rPr lang="fr-FR" sz="2400" dirty="0">
                <a:solidFill>
                  <a:srgbClr val="FF0000"/>
                </a:solidFill>
              </a:rPr>
              <a:t>la taille ne peut être modifiée.</a:t>
            </a:r>
            <a:endParaRPr lang="fr-BE" sz="2400" dirty="0"/>
          </a:p>
          <a:p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8FD1F2-9B59-43CD-A95F-72879BB29C00}"/>
              </a:ext>
            </a:extLst>
          </p:cNvPr>
          <p:cNvSpPr txBox="1"/>
          <p:nvPr/>
        </p:nvSpPr>
        <p:spPr>
          <a:xfrm>
            <a:off x="4610528" y="512106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fr-BE" sz="3600" dirty="0">
              <a:solidFill>
                <a:srgbClr val="92D05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A42E7C-ED12-4578-B593-94D00528B6E1}"/>
              </a:ext>
            </a:extLst>
          </p:cNvPr>
          <p:cNvSpPr txBox="1"/>
          <p:nvPr/>
        </p:nvSpPr>
        <p:spPr>
          <a:xfrm>
            <a:off x="1323991" y="5957793"/>
            <a:ext cx="989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Il existe un « stratagème » pour contourner ce problème !</a:t>
            </a:r>
            <a:endParaRPr lang="fr-BE" sz="2400" dirty="0"/>
          </a:p>
          <a:p>
            <a:endParaRPr lang="fr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06DD9D-096B-1D2C-B9BB-40314DF41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8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1"/>
    </mc:Choice>
    <mc:Fallback>
      <p:transition spd="slow" advTm="2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0AC830-062A-41C5-9695-ACF5245B9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32" y="2479235"/>
            <a:ext cx="5298371" cy="408595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5AAEC6-BEBE-B979-DDD6-87F89F772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0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60"/>
    </mc:Choice>
    <mc:Fallback xmlns="">
      <p:transition spd="slow" advTm="3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A58AB9-6F5A-44DA-B369-60B19EEA0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645" y="2445069"/>
            <a:ext cx="5566401" cy="41450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DBECFC-10F7-4B85-94DB-555039C53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369" y="4977829"/>
            <a:ext cx="4733925" cy="457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DF7EEB-CA61-DF47-038B-FF70D347B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15"/>
    </mc:Choice>
    <mc:Fallback xmlns="">
      <p:transition spd="slow" advTm="4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D8A584-3500-4812-B8D5-4A81601FC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22" y="2312024"/>
            <a:ext cx="5715576" cy="42773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8106E8-DD2E-4523-AE4D-ECF258727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012" y="4853469"/>
            <a:ext cx="4314825" cy="952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31F37C-04A4-8FC0-C953-49149FFFC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62"/>
    </mc:Choice>
    <mc:Fallback xmlns="">
      <p:transition spd="slow" advTm="3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9FFE9-E964-4086-AB2A-E16EC3BC8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646" y="2475833"/>
            <a:ext cx="5399088" cy="4130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63F30E-8F06-4384-B289-FDA1D792D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280" y="5037227"/>
            <a:ext cx="1285875" cy="4000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8D01E0-1C76-83F7-F7D9-77C9FAE71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86"/>
    </mc:Choice>
    <mc:Fallback xmlns="">
      <p:transition spd="slow" advTm="3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redimensionnable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A4DEB6-E64F-47CB-8FC3-84C291E1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645" y="2417323"/>
            <a:ext cx="5381625" cy="42005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328289-92A6-409B-A89D-F86327602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18" y="2417323"/>
            <a:ext cx="5511550" cy="15950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C518C9-69E0-3486-1518-3978664EC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3"/>
    </mc:Choice>
    <mc:Fallback xmlns="">
      <p:transition spd="slow" advTm="79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C79181-1283-B137-3AE1-757D47EBA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0"/>
    </mc:Choice>
    <mc:Fallback xmlns="">
      <p:transition spd="slow" advTm="5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 err="1">
                <a:solidFill>
                  <a:srgbClr val="FFFFFF"/>
                </a:solidFill>
              </a:rPr>
              <a:t>ArrayList</a:t>
            </a:r>
            <a:endParaRPr lang="fr-BE" sz="4000" dirty="0">
              <a:solidFill>
                <a:srgbClr val="FFFFF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D0AC69-7F3D-4A50-86E9-80D6556D974C}"/>
              </a:ext>
            </a:extLst>
          </p:cNvPr>
          <p:cNvSpPr txBox="1"/>
          <p:nvPr/>
        </p:nvSpPr>
        <p:spPr>
          <a:xfrm>
            <a:off x="1323991" y="2455396"/>
            <a:ext cx="98992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</a:t>
            </a:r>
            <a:r>
              <a:rPr lang="fr-FR" sz="2400" i="1" dirty="0" err="1"/>
              <a:t>ArrayList</a:t>
            </a:r>
            <a:r>
              <a:rPr lang="fr-FR" sz="2400" dirty="0"/>
              <a:t> est implémentée via une table redimensionnable.</a:t>
            </a:r>
          </a:p>
          <a:p>
            <a:endParaRPr lang="fr-FR" sz="2400" dirty="0"/>
          </a:p>
          <a:p>
            <a:r>
              <a:rPr lang="fr-FR" sz="2400" dirty="0"/>
              <a:t>L’ordre dans lequel les éléments ont été ajoutés est conservé.</a:t>
            </a:r>
          </a:p>
          <a:p>
            <a:r>
              <a:rPr lang="fr-FR" sz="2400" dirty="0"/>
              <a:t>(autre variante)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FDB1704-9C71-458F-9E9F-1529D14A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6413">
            <a:off x="3091960" y="4356694"/>
            <a:ext cx="1047750" cy="4762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7CACA0-A2F9-41AA-8233-9D751DB2A100}"/>
              </a:ext>
            </a:extLst>
          </p:cNvPr>
          <p:cNvSpPr txBox="1"/>
          <p:nvPr/>
        </p:nvSpPr>
        <p:spPr>
          <a:xfrm rot="1216938">
            <a:off x="7400168" y="4597753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solidFill>
                  <a:srgbClr val="FF0000"/>
                </a:solidFill>
                <a:latin typeface="Lucida Handwriting" panose="03010101010101010101" pitchFamily="66" charset="0"/>
              </a:rPr>
              <a:t>SD1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EF1A9A-6C52-0D69-5B12-1659E6973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20"/>
    </mc:Choice>
    <mc:Fallback>
      <p:transition spd="slow" advTm="57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1611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8B9CA8-C5A9-76C4-ABC3-18B4AC473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2"/>
    </mc:Choice>
    <mc:Fallback xmlns="">
      <p:transition spd="slow" advTm="54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194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moyenne()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C9287C-7E25-9325-D0B4-380CBBA6B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35"/>
    </mc:Choice>
    <mc:Fallback xmlns="">
      <p:transition spd="slow" advTm="3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194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E71CEDF-A9DB-1336-7278-83D91798F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1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89"/>
    </mc:Choice>
    <mc:Fallback>
      <p:transition spd="slow" advTm="32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1945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8793C6-1980-2369-3ADF-AD7D3AAB4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8"/>
    </mc:Choice>
    <mc:Fallback xmlns="">
      <p:transition spd="slow" advTm="7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Mise en situation : classes implémentées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6D09A1-83CD-879E-4D5F-313B67A2F668}"/>
              </a:ext>
            </a:extLst>
          </p:cNvPr>
          <p:cNvSpPr txBox="1"/>
          <p:nvPr/>
        </p:nvSpPr>
        <p:spPr>
          <a:xfrm>
            <a:off x="2002900" y="3630346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Vol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875F25-3B5B-4060-2A1A-0B7FF22E6AA5}"/>
              </a:ext>
            </a:extLst>
          </p:cNvPr>
          <p:cNvSpPr txBox="1"/>
          <p:nvPr/>
        </p:nvSpPr>
        <p:spPr>
          <a:xfrm>
            <a:off x="2602651" y="5083521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/>
              <a:t>Candidat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7A828A-94A8-9E7A-FD12-71E7202A495A}"/>
              </a:ext>
            </a:extLst>
          </p:cNvPr>
          <p:cNvSpPr txBox="1"/>
          <p:nvPr/>
        </p:nvSpPr>
        <p:spPr>
          <a:xfrm>
            <a:off x="6728317" y="5171684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MotACompleter</a:t>
            </a:r>
            <a:endParaRPr lang="fr-BE" sz="24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76F44B-6533-892C-9399-4BD248DC0D21}"/>
              </a:ext>
            </a:extLst>
          </p:cNvPr>
          <p:cNvSpPr txBox="1"/>
          <p:nvPr/>
        </p:nvSpPr>
        <p:spPr>
          <a:xfrm>
            <a:off x="3974842" y="2503658"/>
            <a:ext cx="32282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0">
              <a:buNone/>
            </a:pPr>
            <a:r>
              <a:rPr lang="fr-BE" sz="2400" dirty="0"/>
              <a:t>Classe </a:t>
            </a:r>
            <a:r>
              <a:rPr lang="fr-BE" sz="2400" i="1" dirty="0" err="1"/>
              <a:t>Temperatures</a:t>
            </a:r>
            <a:endParaRPr lang="fr-BE" sz="2400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064F3A9-94BD-698B-29DB-C82F1FAE9C72}"/>
              </a:ext>
            </a:extLst>
          </p:cNvPr>
          <p:cNvSpPr txBox="1"/>
          <p:nvPr/>
        </p:nvSpPr>
        <p:spPr>
          <a:xfrm>
            <a:off x="4486567" y="3886652"/>
            <a:ext cx="234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contient()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7815BA-AB51-2B4E-74CD-9EB461F8F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05"/>
    </mc:Choice>
    <mc:Fallback xmlns="">
      <p:transition spd="slow" advTm="3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2317</Words>
  <Application>Microsoft Office PowerPoint</Application>
  <PresentationFormat>Grand écran</PresentationFormat>
  <Paragraphs>340</Paragraphs>
  <Slides>40</Slides>
  <Notes>40</Notes>
  <HiddenSlides>0</HiddenSlides>
  <MMClips>40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Lucida Handwriting</vt:lpstr>
      <vt:lpstr>Thème Office</vt:lpstr>
      <vt:lpstr>Algorithmes classiques sur les tables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Mise en situation : classes implémentées</vt:lpstr>
      <vt:lpstr>Table de taille fixe : algorithmes classiques</vt:lpstr>
      <vt:lpstr>Table de taille variable : algorithmes classiques</vt:lpstr>
      <vt:lpstr>Complexité des algorithmes : 1ère approche</vt:lpstr>
      <vt:lpstr>Complexité des algorithmes : 1ère approche</vt:lpstr>
      <vt:lpstr>Complexité des algorithmes : 1ère approche</vt:lpstr>
      <vt:lpstr>Table de taille variable : ajout</vt:lpstr>
      <vt:lpstr>Table de taille variable : ajout</vt:lpstr>
      <vt:lpstr>Table de taille variable : ajout</vt:lpstr>
      <vt:lpstr>En Java : Allocation dynamique</vt:lpstr>
      <vt:lpstr>En Java : Allocation dynamique</vt:lpstr>
      <vt:lpstr>Table de taille variable en Java : ajout</vt:lpstr>
      <vt:lpstr>Table de taille variable en Java : ajout</vt:lpstr>
      <vt:lpstr>Table de taille variable en Java : ajout</vt:lpstr>
      <vt:lpstr>Table de taille variable en Java : taille logique – taille physique </vt:lpstr>
      <vt:lpstr>Présentation PowerPoint</vt:lpstr>
      <vt:lpstr>Algorithmes d’ajout et de suppression</vt:lpstr>
      <vt:lpstr>Algorithmes d’ajout et de suppression : variante 1</vt:lpstr>
      <vt:lpstr>Algorithme d’ajout : variante 1 </vt:lpstr>
      <vt:lpstr>Algorithme de suppression : variante 1</vt:lpstr>
      <vt:lpstr>Algorithme de suppression : variante 1</vt:lpstr>
      <vt:lpstr>table redimensionnable</vt:lpstr>
      <vt:lpstr>table redimensionnable</vt:lpstr>
      <vt:lpstr>table redimensionnable</vt:lpstr>
      <vt:lpstr>table redimensionnable</vt:lpstr>
      <vt:lpstr>table redimensionnable</vt:lpstr>
      <vt:lpstr>table redimensionnable</vt:lpstr>
      <vt:lpstr>ArrayList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221</cp:revision>
  <dcterms:created xsi:type="dcterms:W3CDTF">2021-09-12T13:33:57Z</dcterms:created>
  <dcterms:modified xsi:type="dcterms:W3CDTF">2022-11-20T09:40:41Z</dcterms:modified>
</cp:coreProperties>
</file>